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20"/>
  </p:notesMasterIdLst>
  <p:sldIdLst>
    <p:sldId id="256" r:id="rId2"/>
    <p:sldId id="273" r:id="rId3"/>
    <p:sldId id="257" r:id="rId4"/>
    <p:sldId id="258" r:id="rId5"/>
    <p:sldId id="260" r:id="rId6"/>
    <p:sldId id="259" r:id="rId7"/>
    <p:sldId id="276" r:id="rId8"/>
    <p:sldId id="277" r:id="rId9"/>
    <p:sldId id="268" r:id="rId10"/>
    <p:sldId id="284" r:id="rId11"/>
    <p:sldId id="282" r:id="rId12"/>
    <p:sldId id="280" r:id="rId13"/>
    <p:sldId id="281" r:id="rId14"/>
    <p:sldId id="270" r:id="rId15"/>
    <p:sldId id="271" r:id="rId16"/>
    <p:sldId id="264" r:id="rId17"/>
    <p:sldId id="265" r:id="rId18"/>
    <p:sldId id="272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 autoAdjust="0"/>
  </p:normalViewPr>
  <p:slideViewPr>
    <p:cSldViewPr snapToGrid="0">
      <p:cViewPr varScale="1">
        <p:scale>
          <a:sx n="55" d="100"/>
          <a:sy n="55" d="100"/>
        </p:scale>
        <p:origin x="-84" y="-3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ttanasio%20dssm\AppData\Local\Temp\FANTASMI_NUOV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ttanasio%20dssm\AppData\Local\Temp\FANTASMI_NUOV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barChart>
        <c:barDir val="bar"/>
        <c:grouping val="stacked"/>
        <c:ser>
          <c:idx val="0"/>
          <c:order val="0"/>
          <c:tx>
            <c:v>Tra le 24 e le 48 ore</c:v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dLbls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823-47DF-B986-BBA75D73AD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'Grandi Ospedali'!$A$2:$A$12</c:f>
              <c:strCache>
                <c:ptCount val="11"/>
                <c:pt idx="0">
                  <c:v>A.O. Ospedali Riuniti “Cervello” - Palermo</c:v>
                </c:pt>
                <c:pt idx="1">
                  <c:v>A.O. per l'Emergenza "CANNIZZARO" - Catania (CT)</c:v>
                </c:pt>
                <c:pt idx="2">
                  <c:v>A.O. Ospedali Riuniti “Villa Sofia” - Palermo</c:v>
                </c:pt>
                <c:pt idx="3">
                  <c:v>P.O. “S. Giovanni Di Dio” di Agrigento (AG)</c:v>
                </c:pt>
                <c:pt idx="4">
                  <c:v>ARNAS "Nesima" - Catania  (CT)</c:v>
                </c:pt>
                <c:pt idx="5">
                  <c:v>ARNAS "Civico" - Palermo</c:v>
                </c:pt>
                <c:pt idx="6">
                  <c:v>A.O. Universitaria Policlinico di Catania "Ferrarotto"  (CT)</c:v>
                </c:pt>
                <c:pt idx="7">
                  <c:v>ARNAS "Garibaldi - Centro" - Catania  (CT)</c:v>
                </c:pt>
                <c:pt idx="8">
                  <c:v>Ospedale Buccheri La Ferla (PA)</c:v>
                </c:pt>
                <c:pt idx="9">
                  <c:v>A.O. Universitaria Policlinico di Palermo</c:v>
                </c:pt>
                <c:pt idx="10">
                  <c:v>P.O. “Umberto I” di Siracusa (SR)   </c:v>
                </c:pt>
              </c:strCache>
            </c:strRef>
          </c:cat>
          <c:val>
            <c:numRef>
              <c:f>'Grandi Ospedali'!$S$2:$S$12</c:f>
              <c:numCache>
                <c:formatCode>0.00</c:formatCode>
                <c:ptCount val="11"/>
                <c:pt idx="0">
                  <c:v>15.942638704570898</c:v>
                </c:pt>
                <c:pt idx="1">
                  <c:v>15.796368744962972</c:v>
                </c:pt>
                <c:pt idx="2">
                  <c:v>12.18235221602691</c:v>
                </c:pt>
                <c:pt idx="3">
                  <c:v>15.414649491297194</c:v>
                </c:pt>
                <c:pt idx="4">
                  <c:v>16.429050251040586</c:v>
                </c:pt>
                <c:pt idx="5">
                  <c:v>12.158455982556555</c:v>
                </c:pt>
                <c:pt idx="6">
                  <c:v>13.820736313147881</c:v>
                </c:pt>
                <c:pt idx="7">
                  <c:v>10.893377158247059</c:v>
                </c:pt>
                <c:pt idx="8">
                  <c:v>7.9266469931168402</c:v>
                </c:pt>
                <c:pt idx="9">
                  <c:v>1.2505599938779317</c:v>
                </c:pt>
                <c:pt idx="10">
                  <c:v>9.9420049710024855E-2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23-47DF-B986-BBA75D73AD01}"/>
            </c:ext>
          </c:extLst>
        </c:ser>
        <c:ser>
          <c:idx val="1"/>
          <c:order val="1"/>
          <c:tx>
            <c:v>Dopo le 48 ore</c:v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dLbls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23-47DF-B986-BBA75D73AD01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823-47DF-B986-BBA75D73AD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'Grandi Ospedali'!$A$2:$A$12</c:f>
              <c:strCache>
                <c:ptCount val="11"/>
                <c:pt idx="0">
                  <c:v>A.O. Ospedali Riuniti “Cervello” - Palermo</c:v>
                </c:pt>
                <c:pt idx="1">
                  <c:v>A.O. per l'Emergenza "CANNIZZARO" - Catania (CT)</c:v>
                </c:pt>
                <c:pt idx="2">
                  <c:v>A.O. Ospedali Riuniti “Villa Sofia” - Palermo</c:v>
                </c:pt>
                <c:pt idx="3">
                  <c:v>P.O. “S. Giovanni Di Dio” di Agrigento (AG)</c:v>
                </c:pt>
                <c:pt idx="4">
                  <c:v>ARNAS "Nesima" - Catania  (CT)</c:v>
                </c:pt>
                <c:pt idx="5">
                  <c:v>ARNAS "Civico" - Palermo</c:v>
                </c:pt>
                <c:pt idx="6">
                  <c:v>A.O. Universitaria Policlinico di Catania "Ferrarotto"  (CT)</c:v>
                </c:pt>
                <c:pt idx="7">
                  <c:v>ARNAS "Garibaldi - Centro" - Catania  (CT)</c:v>
                </c:pt>
                <c:pt idx="8">
                  <c:v>Ospedale Buccheri La Ferla (PA)</c:v>
                </c:pt>
                <c:pt idx="9">
                  <c:v>A.O. Universitaria Policlinico di Palermo</c:v>
                </c:pt>
                <c:pt idx="10">
                  <c:v>P.O. “Umberto I” di Siracusa (SR)   </c:v>
                </c:pt>
              </c:strCache>
            </c:strRef>
          </c:cat>
          <c:val>
            <c:numRef>
              <c:f>'Grandi Ospedali'!$E$2:$E$12</c:f>
              <c:numCache>
                <c:formatCode>0.00</c:formatCode>
                <c:ptCount val="11"/>
                <c:pt idx="0">
                  <c:v>13.879696320809812</c:v>
                </c:pt>
                <c:pt idx="1">
                  <c:v>13.16562614763129</c:v>
                </c:pt>
                <c:pt idx="2">
                  <c:v>14.337115970107945</c:v>
                </c:pt>
                <c:pt idx="3">
                  <c:v>8.1066074403109383</c:v>
                </c:pt>
                <c:pt idx="4">
                  <c:v>6.6634002939735426</c:v>
                </c:pt>
                <c:pt idx="5">
                  <c:v>9.7165440174434448</c:v>
                </c:pt>
                <c:pt idx="6">
                  <c:v>7.0280577499318984</c:v>
                </c:pt>
                <c:pt idx="7">
                  <c:v>5.980650835532102</c:v>
                </c:pt>
                <c:pt idx="8">
                  <c:v>1.2572533849129592</c:v>
                </c:pt>
                <c:pt idx="9">
                  <c:v>0.33036848792884371</c:v>
                </c:pt>
                <c:pt idx="10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23-47DF-B986-BBA75D73AD01}"/>
            </c:ext>
          </c:extLst>
        </c:ser>
        <c:dLbls>
          <c:showVal val="1"/>
        </c:dLbls>
        <c:gapWidth val="95"/>
        <c:overlap val="100"/>
        <c:axId val="50936064"/>
        <c:axId val="73567616"/>
      </c:barChart>
      <c:catAx>
        <c:axId val="5093606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3567616"/>
        <c:crosses val="autoZero"/>
        <c:auto val="1"/>
        <c:lblAlgn val="ctr"/>
        <c:lblOffset val="100"/>
      </c:catAx>
      <c:valAx>
        <c:axId val="73567616"/>
        <c:scaling>
          <c:orientation val="minMax"/>
        </c:scaling>
        <c:delete val="1"/>
        <c:axPos val="b"/>
        <c:numFmt formatCode="0.00" sourceLinked="1"/>
        <c:majorTickMark val="none"/>
        <c:tickLblPos val="none"/>
        <c:crossAx val="5093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3"/>
  <c:chart>
    <c:autoTitleDeleted val="1"/>
    <c:plotArea>
      <c:layout/>
      <c:barChart>
        <c:barDir val="bar"/>
        <c:grouping val="stacked"/>
        <c:ser>
          <c:idx val="0"/>
          <c:order val="0"/>
          <c:tx>
            <c:v>Tra le 24 e le 48 ore</c:v>
          </c:tx>
          <c:spPr>
            <a:gradFill rotWithShape="1">
              <a:gsLst>
                <a:gs pos="0">
                  <a:schemeClr val="accent1">
                    <a:shade val="76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shade val="76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shade val="76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76000"/>
                  <a:shade val="95000"/>
                </a:schemeClr>
              </a:solidFill>
              <a:round/>
            </a:ln>
            <a:effectLst/>
          </c:spPr>
          <c:dLbls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269-444C-874D-4130E32BE238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269-444C-874D-4130E32BE238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269-444C-874D-4130E32BE238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269-444C-874D-4130E32BE238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269-444C-874D-4130E32BE238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269-444C-874D-4130E32BE238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269-444C-874D-4130E32BE2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'medio-grandi ospedali'!$A$2:$A$18</c:f>
              <c:strCache>
                <c:ptCount val="17"/>
                <c:pt idx="0">
                  <c:v>P.O. "Ss. Salvatore" di Paternò (CT)</c:v>
                </c:pt>
                <c:pt idx="1">
                  <c:v>P.O. "S. Marta e S. Venera" di Acireale (CT)</c:v>
                </c:pt>
                <c:pt idx="2">
                  <c:v>P.O. "G. F. Ingrassia" di Palermo (PA)</c:v>
                </c:pt>
                <c:pt idx="3">
                  <c:v>ARNAS "Di Cristina" - Palermo</c:v>
                </c:pt>
                <c:pt idx="4">
                  <c:v>P.O. "Maria SS. Addolorata" di Biancavilla (CT)</c:v>
                </c:pt>
                <c:pt idx="5">
                  <c:v>P.O. “S. Elia” di Caltanissetta</c:v>
                </c:pt>
                <c:pt idx="6">
                  <c:v>P.O. “Ospedali Civili Riuniti” di Sciacca (AG)</c:v>
                </c:pt>
                <c:pt idx="7">
                  <c:v>P.O. "Vittorio Emanuele II" di Castelvetrano (TP)                    </c:v>
                </c:pt>
                <c:pt idx="8">
                  <c:v>P.O. "San Giacomo D'Altopasso" di Licata (AG)</c:v>
                </c:pt>
                <c:pt idx="9">
                  <c:v>P.O. “Vittorio Emanuele” di Gela (CL)</c:v>
                </c:pt>
                <c:pt idx="10">
                  <c:v>P.O. “Gravina” di Caltagirone (CT)</c:v>
                </c:pt>
                <c:pt idx="11">
                  <c:v>A.O. Universitaria Policlinico di Messina</c:v>
                </c:pt>
                <c:pt idx="12">
                  <c:v>P.O. "Generale" di Milazzo (ME)                    </c:v>
                </c:pt>
                <c:pt idx="13">
                  <c:v>P.O. "Generale" di Lentini (SR)   </c:v>
                </c:pt>
                <c:pt idx="14">
                  <c:v>P.O. "San Biagio" di Marsala (TP)</c:v>
                </c:pt>
                <c:pt idx="15">
                  <c:v>A.O. Ospedali Riuniti “Papardo” - Messina</c:v>
                </c:pt>
                <c:pt idx="16">
                  <c:v>P.O. “S. Antonio Abate” di Trapani (TP)</c:v>
                </c:pt>
              </c:strCache>
            </c:strRef>
          </c:cat>
          <c:val>
            <c:numRef>
              <c:f>'medio-grandi ospedali'!$S$2:$S$18</c:f>
              <c:numCache>
                <c:formatCode>0.00</c:formatCode>
                <c:ptCount val="17"/>
                <c:pt idx="0">
                  <c:v>17.831807262235269</c:v>
                </c:pt>
                <c:pt idx="1">
                  <c:v>23.6192879170171</c:v>
                </c:pt>
                <c:pt idx="2">
                  <c:v>18.738004211679531</c:v>
                </c:pt>
                <c:pt idx="3">
                  <c:v>15.605015858244503</c:v>
                </c:pt>
                <c:pt idx="4">
                  <c:v>14.151015087479323</c:v>
                </c:pt>
                <c:pt idx="5">
                  <c:v>14.979637952582866</c:v>
                </c:pt>
                <c:pt idx="6">
                  <c:v>11.050777463160346</c:v>
                </c:pt>
                <c:pt idx="7">
                  <c:v>9.4048965983570909</c:v>
                </c:pt>
                <c:pt idx="8">
                  <c:v>6.1746097497937669</c:v>
                </c:pt>
                <c:pt idx="9">
                  <c:v>6.2828956738900441</c:v>
                </c:pt>
                <c:pt idx="10">
                  <c:v>4.8949958873335913</c:v>
                </c:pt>
                <c:pt idx="11">
                  <c:v>4.167510657012933</c:v>
                </c:pt>
                <c:pt idx="12">
                  <c:v>1.8580670266063521</c:v>
                </c:pt>
                <c:pt idx="13">
                  <c:v>2.4229979466119098</c:v>
                </c:pt>
                <c:pt idx="14">
                  <c:v>1.2854363646233478</c:v>
                </c:pt>
                <c:pt idx="15">
                  <c:v>0.75619707774250544</c:v>
                </c:pt>
                <c:pt idx="16">
                  <c:v>0.37546885670500124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69-444C-874D-4130E32BE238}"/>
            </c:ext>
          </c:extLst>
        </c:ser>
        <c:ser>
          <c:idx val="1"/>
          <c:order val="1"/>
          <c:tx>
            <c:v>Dopo le 48 ore</c:v>
          </c:tx>
          <c:spPr>
            <a:gradFill rotWithShape="1">
              <a:gsLst>
                <a:gs pos="0">
                  <a:schemeClr val="accent1">
                    <a:tint val="77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tint val="77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tint val="77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tint val="77000"/>
                  <a:shade val="95000"/>
                </a:schemeClr>
              </a:solidFill>
              <a:round/>
            </a:ln>
            <a:effectLst/>
          </c:spPr>
          <c:dLbls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269-444C-874D-4130E32BE238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269-444C-874D-4130E32BE238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269-444C-874D-4130E32BE238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269-444C-874D-4130E32BE238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269-444C-874D-4130E32BE238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269-444C-874D-4130E32BE238}"/>
                </c:ext>
              </c:extLst>
            </c:dLbl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269-444C-874D-4130E32BE238}"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69-444C-874D-4130E32BE238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69-444C-874D-4130E32BE2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'medio-grandi ospedali'!$A$2:$A$18</c:f>
              <c:strCache>
                <c:ptCount val="17"/>
                <c:pt idx="0">
                  <c:v>P.O. "Ss. Salvatore" di Paternò (CT)</c:v>
                </c:pt>
                <c:pt idx="1">
                  <c:v>P.O. "S. Marta e S. Venera" di Acireale (CT)</c:v>
                </c:pt>
                <c:pt idx="2">
                  <c:v>P.O. "G. F. Ingrassia" di Palermo (PA)</c:v>
                </c:pt>
                <c:pt idx="3">
                  <c:v>ARNAS "Di Cristina" - Palermo</c:v>
                </c:pt>
                <c:pt idx="4">
                  <c:v>P.O. "Maria SS. Addolorata" di Biancavilla (CT)</c:v>
                </c:pt>
                <c:pt idx="5">
                  <c:v>P.O. “S. Elia” di Caltanissetta</c:v>
                </c:pt>
                <c:pt idx="6">
                  <c:v>P.O. “Ospedali Civili Riuniti” di Sciacca (AG)</c:v>
                </c:pt>
                <c:pt idx="7">
                  <c:v>P.O. "Vittorio Emanuele II" di Castelvetrano (TP)                    </c:v>
                </c:pt>
                <c:pt idx="8">
                  <c:v>P.O. "San Giacomo D'Altopasso" di Licata (AG)</c:v>
                </c:pt>
                <c:pt idx="9">
                  <c:v>P.O. “Vittorio Emanuele” di Gela (CL)</c:v>
                </c:pt>
                <c:pt idx="10">
                  <c:v>P.O. “Gravina” di Caltagirone (CT)</c:v>
                </c:pt>
                <c:pt idx="11">
                  <c:v>A.O. Universitaria Policlinico di Messina</c:v>
                </c:pt>
                <c:pt idx="12">
                  <c:v>P.O. "Generale" di Milazzo (ME)                    </c:v>
                </c:pt>
                <c:pt idx="13">
                  <c:v>P.O. "Generale" di Lentini (SR)   </c:v>
                </c:pt>
                <c:pt idx="14">
                  <c:v>P.O. "San Biagio" di Marsala (TP)</c:v>
                </c:pt>
                <c:pt idx="15">
                  <c:v>A.O. Ospedali Riuniti “Papardo” - Messina</c:v>
                </c:pt>
                <c:pt idx="16">
                  <c:v>P.O. “S. Antonio Abate” di Trapani (TP)</c:v>
                </c:pt>
              </c:strCache>
            </c:strRef>
          </c:cat>
          <c:val>
            <c:numRef>
              <c:f>'medio-grandi ospedali'!$E$2:$E$18</c:f>
              <c:numCache>
                <c:formatCode>0.00</c:formatCode>
                <c:ptCount val="17"/>
                <c:pt idx="0">
                  <c:v>25.934314835787088</c:v>
                </c:pt>
                <c:pt idx="1">
                  <c:v>19.300766283524904</c:v>
                </c:pt>
                <c:pt idx="2">
                  <c:v>20.115243583027762</c:v>
                </c:pt>
                <c:pt idx="3">
                  <c:v>17.96542930008501</c:v>
                </c:pt>
                <c:pt idx="4">
                  <c:v>6.5616797900262469</c:v>
                </c:pt>
                <c:pt idx="5">
                  <c:v>5.4006353688669257</c:v>
                </c:pt>
                <c:pt idx="6">
                  <c:v>8.6002785515320337</c:v>
                </c:pt>
                <c:pt idx="7">
                  <c:v>4.3051771117166213</c:v>
                </c:pt>
                <c:pt idx="8">
                  <c:v>2.1324354657687992</c:v>
                </c:pt>
                <c:pt idx="9">
                  <c:v>1.7966695880806314</c:v>
                </c:pt>
                <c:pt idx="10">
                  <c:v>0.48224462954844366</c:v>
                </c:pt>
                <c:pt idx="11">
                  <c:v>1.1068068622025455</c:v>
                </c:pt>
                <c:pt idx="12">
                  <c:v>1.605136436597111</c:v>
                </c:pt>
                <c:pt idx="13" formatCode="General">
                  <c:v>0</c:v>
                </c:pt>
                <c:pt idx="14">
                  <c:v>0.13489208633093525</c:v>
                </c:pt>
                <c:pt idx="15">
                  <c:v>6.0994205550472705E-2</c:v>
                </c:pt>
                <c:pt idx="16">
                  <c:v>3.1416902293433864E-2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69-444C-874D-4130E32BE238}"/>
            </c:ext>
          </c:extLst>
        </c:ser>
        <c:dLbls>
          <c:showVal val="1"/>
        </c:dLbls>
        <c:gapWidth val="95"/>
        <c:overlap val="100"/>
        <c:axId val="140934528"/>
        <c:axId val="141026432"/>
      </c:barChart>
      <c:catAx>
        <c:axId val="14093452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1026432"/>
        <c:crosses val="autoZero"/>
        <c:auto val="1"/>
        <c:lblAlgn val="ctr"/>
        <c:lblOffset val="100"/>
      </c:catAx>
      <c:valAx>
        <c:axId val="141026432"/>
        <c:scaling>
          <c:orientation val="minMax"/>
        </c:scaling>
        <c:delete val="1"/>
        <c:axPos val="b"/>
        <c:numFmt formatCode="0.00" sourceLinked="1"/>
        <c:majorTickMark val="none"/>
        <c:tickLblPos val="none"/>
        <c:crossAx val="140934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6">
        <a:lumMod val="60000"/>
        <a:lumOff val="4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88834-DD58-4E5C-8A48-EF536237062A}" type="datetimeFigureOut">
              <a:rPr lang="it-IT" smtClean="0"/>
              <a:pPr/>
              <a:t>22/05/2018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E7B15-BFF5-496D-9415-C9D572F5615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3006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E7B15-BFF5-496D-9415-C9D572F56156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5366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E719-FB63-44B1-B141-F86C8FF6CD70}" type="datetime1">
              <a:rPr lang="it-IT" smtClean="0"/>
              <a:pPr/>
              <a:t>22/05/2018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CAAA82D0-35FD-44C7-9079-4986F705875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62771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D55D-91FA-48AD-94C6-B91888EE08F0}" type="datetime1">
              <a:rPr lang="it-IT" smtClean="0"/>
              <a:pPr/>
              <a:t>22/05/2018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82D0-35FD-44C7-9079-4986F70587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86854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B19D-2F5D-4B31-917E-65EFB9941602}" type="datetime1">
              <a:rPr lang="it-IT" smtClean="0"/>
              <a:pPr/>
              <a:t>22/05/2018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82D0-35FD-44C7-9079-4986F70587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1817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Modifica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C2EE-FA12-4004-80E8-37F7D84BA722}" type="datetime1">
              <a:rPr lang="it-IT" smtClean="0"/>
              <a:pPr/>
              <a:t>22/05/2018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CAAA82D0-35FD-44C7-9079-4986F705875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42063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8146-AE60-491D-9C74-594236F9C2A9}" type="datetime1">
              <a:rPr lang="it-IT" smtClean="0"/>
              <a:pPr/>
              <a:t>22/05/2018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CAAA82D0-35FD-44C7-9079-4986F7058750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9635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08AF-B3DA-49AB-BA6D-48785F76AAD7}" type="datetime1">
              <a:rPr lang="it-IT" smtClean="0"/>
              <a:pPr/>
              <a:t>22/05/2018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82D0-35FD-44C7-9079-4986F70587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65201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F3C4-9C79-4013-A644-0B9922802E88}" type="datetime1">
              <a:rPr lang="it-IT" smtClean="0"/>
              <a:pPr/>
              <a:t>22/05/2018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82D0-35FD-44C7-9079-4986F70587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9433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B0C3-DCBD-4864-92B7-8627A451F822}" type="datetime1">
              <a:rPr lang="it-IT" smtClean="0"/>
              <a:pPr/>
              <a:t>22/05/2018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82D0-35FD-44C7-9079-4986F70587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05143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EA71-5288-41DE-8019-73492864A75D}" type="datetime1">
              <a:rPr lang="it-IT" smtClean="0"/>
              <a:pPr/>
              <a:t>22/05/2018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82D0-35FD-44C7-9079-4986F70587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4872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88E9131-0846-49A7-8596-EFF312178D62}" type="datetime1">
              <a:rPr lang="it-IT" smtClean="0"/>
              <a:pPr/>
              <a:t>22/05/2018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AA82D0-35FD-44C7-9079-4986F70587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54767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1BAB-09A1-447C-98DD-A8C2CE5F5B89}" type="datetime1">
              <a:rPr lang="it-IT" smtClean="0"/>
              <a:pPr/>
              <a:t>22/05/2018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82D0-35FD-44C7-9079-4986F70587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64524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D043C0-F0B8-40A7-A432-EF871ACBF014}" type="datetime1">
              <a:rPr lang="it-IT" smtClean="0"/>
              <a:pPr/>
              <a:t>22/05/2018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AAA82D0-35FD-44C7-9079-4986F7058750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1338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379621"/>
            <a:ext cx="9144000" cy="1828800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PRONTI SOCCORSI IN SICILIA: UN’ANALISI ESPLORATIVA DEGLI ACCESSI NEL </a:t>
            </a:r>
            <a:r>
              <a:rPr lang="it-IT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endParaRPr lang="it-I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4554" y="3440514"/>
            <a:ext cx="11727895" cy="147112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endParaRPr lang="it-IT" sz="2000" b="1" u="sng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Massimo     </a:t>
            </a:r>
            <a:r>
              <a:rPr lang="it-IT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AttanASIO</a:t>
            </a:r>
            <a:endParaRPr lang="it-IT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Dipartimento scienze Economiche , Aziendali e statistiche</a:t>
            </a:r>
          </a:p>
        </p:txBody>
      </p:sp>
      <p:sp>
        <p:nvSpPr>
          <p:cNvPr id="4" name="CasellaDiTesto 3"/>
          <p:cNvSpPr txBox="1"/>
          <p:nvPr/>
        </p:nvSpPr>
        <p:spPr>
          <a:xfrm flipH="1">
            <a:off x="3464493" y="856401"/>
            <a:ext cx="5263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Palermo 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904654" y="5263713"/>
            <a:ext cx="2152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maggio 2018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554" y="179145"/>
            <a:ext cx="2133785" cy="187773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103358" y="5787630"/>
            <a:ext cx="3248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	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361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 sz="1500" b="0" i="0" u="none" strike="noStrike" kern="1200" cap="none" spc="2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it-IT" sz="3600" spc="20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</a:rPr>
              <a:t>Percentuale di fantasmi dimessi dopo le 24 e dopo le 48 ore nei grandi istituti (2017)</a:t>
            </a:r>
            <a:br>
              <a:rPr lang="it-IT" sz="3600" spc="20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</a:rPr>
            </a:br>
            <a:r>
              <a:rPr lang="it-IT" spc="20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</a:rPr>
              <a:t/>
            </a:r>
            <a:br>
              <a:rPr lang="it-IT" spc="20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</a:rPr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82D0-35FD-44C7-9079-4986F7058750}" type="slidenum">
              <a:rPr lang="it-IT" smtClean="0"/>
              <a:pPr/>
              <a:t>10</a:t>
            </a:fld>
            <a:endParaRPr lang="it-IT" dirty="0"/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A9049A04-00C2-4330-BDD9-FBEBE39A72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Percentuale di fantasmi dimessi dopo le 24 e dopo le 48 ore </a:t>
            </a:r>
            <a:r>
              <a:rPr lang="it-IT" sz="3600" dirty="0" smtClean="0"/>
              <a:t>nei </a:t>
            </a:r>
            <a:r>
              <a:rPr lang="it-IT" sz="3600" dirty="0" err="1" smtClean="0"/>
              <a:t>medio-grandi</a:t>
            </a:r>
            <a:r>
              <a:rPr lang="it-IT" sz="3600" dirty="0" smtClean="0"/>
              <a:t> </a:t>
            </a:r>
            <a:r>
              <a:rPr lang="it-IT" sz="3600" dirty="0" smtClean="0"/>
              <a:t>istituti </a:t>
            </a:r>
            <a:r>
              <a:rPr lang="it-IT" sz="3600" dirty="0" smtClean="0"/>
              <a:t>(</a:t>
            </a:r>
            <a:r>
              <a:rPr lang="it-IT" sz="3600" dirty="0" smtClean="0"/>
              <a:t>2017)</a:t>
            </a:r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82D0-35FD-44C7-9079-4986F7058750}" type="slidenum">
              <a:rPr lang="it-IT" smtClean="0"/>
              <a:pPr/>
              <a:t>11</a:t>
            </a:fld>
            <a:endParaRPr lang="it-IT" dirty="0"/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2A8D6FBB-4E92-40F7-AC58-EE0B076AC2D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82D0-35FD-44C7-9079-4986F7058750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82D0-35FD-44C7-9079-4986F7058750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97280" y="792479"/>
            <a:ext cx="5146766" cy="95794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chemeClr val="accent1"/>
                </a:solidFill>
              </a:rPr>
              <a:t>GESTIONE PER REPARTO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097280" y="1750422"/>
            <a:ext cx="4894217" cy="2751910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Si sono presi in considerazione soltanto gli accessi che hanno avuto come esito trattamento la precedentemente definita classe “Ricovero stesso ospedale</a:t>
            </a:r>
            <a:r>
              <a:rPr lang="it-IT" dirty="0" smtClean="0"/>
              <a:t>”.</a:t>
            </a:r>
          </a:p>
          <a:p>
            <a:r>
              <a:rPr lang="it-IT" dirty="0" smtClean="0"/>
              <a:t>Questi sono stati classificati in: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it-IT" dirty="0" smtClean="0"/>
              <a:t> Medicina </a:t>
            </a:r>
            <a:r>
              <a:rPr lang="it-IT" dirty="0"/>
              <a:t>interna;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it-IT" dirty="0" smtClean="0"/>
              <a:t> Medicina </a:t>
            </a:r>
            <a:r>
              <a:rPr lang="it-IT" dirty="0"/>
              <a:t>d’urgenza;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it-IT" dirty="0" smtClean="0"/>
              <a:t> Altro</a:t>
            </a:r>
            <a:r>
              <a:rPr lang="it-IT" dirty="0"/>
              <a:t>.</a:t>
            </a:r>
          </a:p>
          <a:p>
            <a:endParaRPr lang="it-IT" sz="180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82D0-35FD-44C7-9079-4986F7058750}" type="slidenum">
              <a:rPr lang="it-IT" smtClean="0"/>
              <a:pPr/>
              <a:t>14</a:t>
            </a:fld>
            <a:r>
              <a:rPr lang="it-IT" dirty="0"/>
              <a:t>/19</a:t>
            </a:r>
          </a:p>
        </p:txBody>
      </p:sp>
      <p:pic>
        <p:nvPicPr>
          <p:cNvPr id="5" name="Immagin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1496" y="226423"/>
            <a:ext cx="6200504" cy="6061165"/>
          </a:xfrm>
          <a:prstGeom prst="rect">
            <a:avLst/>
          </a:prstGeom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1729865"/>
              </p:ext>
            </p:extLst>
          </p:nvPr>
        </p:nvGraphicFramePr>
        <p:xfrm>
          <a:off x="1654537" y="4502332"/>
          <a:ext cx="3779702" cy="1826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281">
                  <a:extLst>
                    <a:ext uri="{9D8B030D-6E8A-4147-A177-3AD203B41FA5}">
                      <a16:colId xmlns:a16="http://schemas.microsoft.com/office/drawing/2014/main" xmlns="" val="972709416"/>
                    </a:ext>
                  </a:extLst>
                </a:gridCol>
                <a:gridCol w="615242">
                  <a:extLst>
                    <a:ext uri="{9D8B030D-6E8A-4147-A177-3AD203B41FA5}">
                      <a16:colId xmlns:a16="http://schemas.microsoft.com/office/drawing/2014/main" xmlns="" val="1255285268"/>
                    </a:ext>
                  </a:extLst>
                </a:gridCol>
                <a:gridCol w="934103">
                  <a:extLst>
                    <a:ext uri="{9D8B030D-6E8A-4147-A177-3AD203B41FA5}">
                      <a16:colId xmlns:a16="http://schemas.microsoft.com/office/drawing/2014/main" xmlns="" val="3563829528"/>
                    </a:ext>
                  </a:extLst>
                </a:gridCol>
                <a:gridCol w="1829076">
                  <a:extLst>
                    <a:ext uri="{9D8B030D-6E8A-4147-A177-3AD203B41FA5}">
                      <a16:colId xmlns:a16="http://schemas.microsoft.com/office/drawing/2014/main" xmlns="" val="2849476153"/>
                    </a:ext>
                  </a:extLst>
                </a:gridCol>
              </a:tblGrid>
              <a:tr h="182880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PERCENTILI ESPRESSI IN MINUTI PER I 3 ISTITUTI MEDICINA INTERNA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22960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Civico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Garibaldi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Vittorio Emanuele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964671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P10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309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169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115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1843163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P25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1415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346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224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70306599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P50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2751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1194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606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4829153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P75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4132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2077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1557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2388560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P90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5470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3153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2595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310624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902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82D0-35FD-44C7-9079-4986F7058750}" type="slidenum">
              <a:rPr lang="it-IT" sz="1800" smtClean="0"/>
              <a:pPr/>
              <a:t>15</a:t>
            </a:fld>
            <a:r>
              <a:rPr lang="it-IT" sz="1800" dirty="0"/>
              <a:t>/19</a:t>
            </a:r>
          </a:p>
        </p:txBody>
      </p:sp>
      <p:pic>
        <p:nvPicPr>
          <p:cNvPr id="3" name="Immagin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284" y="0"/>
            <a:ext cx="4982210" cy="5016138"/>
          </a:xfrm>
          <a:prstGeom prst="rect">
            <a:avLst/>
          </a:prstGeom>
        </p:spPr>
      </p:pic>
      <p:pic>
        <p:nvPicPr>
          <p:cNvPr id="4" name="Immagin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4889" y="0"/>
            <a:ext cx="5224690" cy="5125857"/>
          </a:xfrm>
          <a:prstGeom prst="rect">
            <a:avLst/>
          </a:prstGeom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668358"/>
              </p:ext>
            </p:extLst>
          </p:nvPr>
        </p:nvGraphicFramePr>
        <p:xfrm>
          <a:off x="6596270" y="4785972"/>
          <a:ext cx="4575666" cy="1474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9975">
                  <a:extLst>
                    <a:ext uri="{9D8B030D-6E8A-4147-A177-3AD203B41FA5}">
                      <a16:colId xmlns:a16="http://schemas.microsoft.com/office/drawing/2014/main" xmlns="" val="29018780"/>
                    </a:ext>
                  </a:extLst>
                </a:gridCol>
                <a:gridCol w="710229">
                  <a:extLst>
                    <a:ext uri="{9D8B030D-6E8A-4147-A177-3AD203B41FA5}">
                      <a16:colId xmlns:a16="http://schemas.microsoft.com/office/drawing/2014/main" xmlns="" val="1346557500"/>
                    </a:ext>
                  </a:extLst>
                </a:gridCol>
                <a:gridCol w="1010195">
                  <a:extLst>
                    <a:ext uri="{9D8B030D-6E8A-4147-A177-3AD203B41FA5}">
                      <a16:colId xmlns:a16="http://schemas.microsoft.com/office/drawing/2014/main" xmlns="" val="342465624"/>
                    </a:ext>
                  </a:extLst>
                </a:gridCol>
                <a:gridCol w="2055267">
                  <a:extLst>
                    <a:ext uri="{9D8B030D-6E8A-4147-A177-3AD203B41FA5}">
                      <a16:colId xmlns:a16="http://schemas.microsoft.com/office/drawing/2014/main" xmlns="" val="3602616182"/>
                    </a:ext>
                  </a:extLst>
                </a:gridCol>
              </a:tblGrid>
              <a:tr h="210587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PERCENTILI ESPRESSI IN MINUTI PER I 3 ISTITUTI ALTRO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89427217"/>
                  </a:ext>
                </a:extLst>
              </a:tr>
              <a:tr h="210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Civico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Garibaldi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Vittorio Emanuele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838578066"/>
                  </a:ext>
                </a:extLst>
              </a:tr>
              <a:tr h="210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P10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6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113225017"/>
                  </a:ext>
                </a:extLst>
              </a:tr>
              <a:tr h="210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P25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149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52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408898540"/>
                  </a:ext>
                </a:extLst>
              </a:tr>
              <a:tr h="210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P50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92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366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200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201152218"/>
                  </a:ext>
                </a:extLst>
              </a:tr>
              <a:tr h="210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P75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435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1206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730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391829527"/>
                  </a:ext>
                </a:extLst>
              </a:tr>
              <a:tr h="210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P90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1623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2269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1519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629497860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9137961"/>
              </p:ext>
            </p:extLst>
          </p:nvPr>
        </p:nvGraphicFramePr>
        <p:xfrm>
          <a:off x="1394664" y="4789713"/>
          <a:ext cx="4299449" cy="1565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890">
                  <a:extLst>
                    <a:ext uri="{9D8B030D-6E8A-4147-A177-3AD203B41FA5}">
                      <a16:colId xmlns:a16="http://schemas.microsoft.com/office/drawing/2014/main" xmlns="" val="2659857514"/>
                    </a:ext>
                  </a:extLst>
                </a:gridCol>
                <a:gridCol w="699587">
                  <a:extLst>
                    <a:ext uri="{9D8B030D-6E8A-4147-A177-3AD203B41FA5}">
                      <a16:colId xmlns:a16="http://schemas.microsoft.com/office/drawing/2014/main" xmlns="" val="981394269"/>
                    </a:ext>
                  </a:extLst>
                </a:gridCol>
                <a:gridCol w="1062816">
                  <a:extLst>
                    <a:ext uri="{9D8B030D-6E8A-4147-A177-3AD203B41FA5}">
                      <a16:colId xmlns:a16="http://schemas.microsoft.com/office/drawing/2014/main" xmlns="" val="29807060"/>
                    </a:ext>
                  </a:extLst>
                </a:gridCol>
                <a:gridCol w="2081156">
                  <a:extLst>
                    <a:ext uri="{9D8B030D-6E8A-4147-A177-3AD203B41FA5}">
                      <a16:colId xmlns:a16="http://schemas.microsoft.com/office/drawing/2014/main" xmlns="" val="1857726036"/>
                    </a:ext>
                  </a:extLst>
                </a:gridCol>
              </a:tblGrid>
              <a:tr h="348343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PERCENTILI ESPRESSI IN MINUTI PER I 3 ISTITUTI MEDICINA URGENZA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7400894"/>
                  </a:ext>
                </a:extLst>
              </a:tr>
              <a:tr h="174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Civico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Garibaldi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Vittorio Emanuele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284747138"/>
                  </a:ext>
                </a:extLst>
              </a:tr>
              <a:tr h="174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P10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263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NA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75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743643759"/>
                  </a:ext>
                </a:extLst>
              </a:tr>
              <a:tr h="174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P25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632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NA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155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599022574"/>
                  </a:ext>
                </a:extLst>
              </a:tr>
              <a:tr h="174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P50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1531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NA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295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566523284"/>
                  </a:ext>
                </a:extLst>
              </a:tr>
              <a:tr h="174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P75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2883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NA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746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734006028"/>
                  </a:ext>
                </a:extLst>
              </a:tr>
              <a:tr h="1741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P90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4257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NA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1456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105966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9019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chemeClr val="accent1"/>
                </a:solidFill>
              </a:rPr>
              <a:t>INDICATORI DI PERFORMANCE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628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Ind1: Percentuale di pazienti con tempo massimo di permanenza al pronto soccorso &lt; alle 6 </a:t>
            </a:r>
            <a:r>
              <a:rPr lang="it-IT" dirty="0"/>
              <a:t>ore (standard: </a:t>
            </a:r>
            <a:r>
              <a:rPr lang="it-IT" dirty="0" smtClean="0"/>
              <a:t>95%)</a:t>
            </a:r>
          </a:p>
          <a:p>
            <a:pPr marL="0" indent="0">
              <a:buNone/>
            </a:pPr>
            <a:r>
              <a:rPr lang="it-IT" dirty="0" smtClean="0"/>
              <a:t>Ind2: percentuale di pazienti con permanenza </a:t>
            </a:r>
            <a:r>
              <a:rPr lang="it-IT" dirty="0" err="1" smtClean="0"/>
              <a:t>pre</a:t>
            </a:r>
            <a:r>
              <a:rPr lang="it-IT" dirty="0" smtClean="0"/>
              <a:t>-ricovero &gt; 24 ore (standard: 0%)</a:t>
            </a:r>
          </a:p>
          <a:p>
            <a:pPr marL="0" indent="0">
              <a:buNone/>
            </a:pPr>
            <a:r>
              <a:rPr lang="it-IT" dirty="0" smtClean="0"/>
              <a:t>Ind3: Percentuale di pazienti dimessi verso una struttura ambulatoriale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82D0-35FD-44C7-9079-4986F7058750}" type="slidenum">
              <a:rPr lang="it-IT" smtClean="0"/>
              <a:pPr/>
              <a:t>16</a:t>
            </a:fld>
            <a:r>
              <a:rPr lang="it-IT" dirty="0"/>
              <a:t>/19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774420"/>
              </p:ext>
            </p:extLst>
          </p:nvPr>
        </p:nvGraphicFramePr>
        <p:xfrm>
          <a:off x="3574867" y="3583094"/>
          <a:ext cx="5103226" cy="1559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3605">
                  <a:extLst>
                    <a:ext uri="{9D8B030D-6E8A-4147-A177-3AD203B41FA5}">
                      <a16:colId xmlns:a16="http://schemas.microsoft.com/office/drawing/2014/main" xmlns="" val="318254222"/>
                    </a:ext>
                  </a:extLst>
                </a:gridCol>
                <a:gridCol w="827577">
                  <a:extLst>
                    <a:ext uri="{9D8B030D-6E8A-4147-A177-3AD203B41FA5}">
                      <a16:colId xmlns:a16="http://schemas.microsoft.com/office/drawing/2014/main" xmlns="" val="2618850020"/>
                    </a:ext>
                  </a:extLst>
                </a:gridCol>
                <a:gridCol w="914319">
                  <a:extLst>
                    <a:ext uri="{9D8B030D-6E8A-4147-A177-3AD203B41FA5}">
                      <a16:colId xmlns:a16="http://schemas.microsoft.com/office/drawing/2014/main" xmlns="" val="166446645"/>
                    </a:ext>
                  </a:extLst>
                </a:gridCol>
                <a:gridCol w="1297725">
                  <a:extLst>
                    <a:ext uri="{9D8B030D-6E8A-4147-A177-3AD203B41FA5}">
                      <a16:colId xmlns:a16="http://schemas.microsoft.com/office/drawing/2014/main" xmlns="" val="896627052"/>
                    </a:ext>
                  </a:extLst>
                </a:gridCol>
              </a:tblGrid>
              <a:tr h="389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Ind1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Ind2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Ind3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8872122"/>
                  </a:ext>
                </a:extLst>
              </a:tr>
              <a:tr h="389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Civico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0,518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0,081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0,097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443172153"/>
                  </a:ext>
                </a:extLst>
              </a:tr>
              <a:tr h="389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Garibaldi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0,691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0,063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0,001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4156844528"/>
                  </a:ext>
                </a:extLst>
              </a:tr>
              <a:tr h="389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Vittorio Emanuele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0,660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</a:rPr>
                        <a:t>0,032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</a:rPr>
                        <a:t>0,041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402178949"/>
                  </a:ext>
                </a:extLst>
              </a:tr>
            </a:tbl>
          </a:graphicData>
        </a:graphic>
      </p:graphicFrame>
      <p:sp>
        <p:nvSpPr>
          <p:cNvPr id="4" name="Freccia in su 3"/>
          <p:cNvSpPr/>
          <p:nvPr/>
        </p:nvSpPr>
        <p:spPr>
          <a:xfrm>
            <a:off x="5834743" y="5250576"/>
            <a:ext cx="383177" cy="1006049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>
            <a:off x="6688183" y="5250576"/>
            <a:ext cx="383177" cy="101088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6948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chemeClr val="accent1"/>
                </a:solidFill>
              </a:rPr>
              <a:t>CONCLUSIONI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dirty="0" smtClean="0"/>
              <a:t>Lavorare per la prima volta con un big data set è stato molto interessante e stimolante, anche per l’impatto medico e sociale che presentano questa tipologia di dati.</a:t>
            </a:r>
          </a:p>
          <a:p>
            <a:pPr marL="0" indent="0" algn="ctr">
              <a:buNone/>
            </a:pPr>
            <a:r>
              <a:rPr lang="it-IT" dirty="0" smtClean="0"/>
              <a:t>Primi risultati mostrano come i PS siciliani e in particolare quelli di grandi dimensioni – su cui abbiamo focalizzato l’attenzione – hanno tempi di attesa e di gestazione a volte troppo elevati rispetto agli standard posti delle direttive.</a:t>
            </a:r>
          </a:p>
          <a:p>
            <a:pPr marL="0" indent="0" algn="ctr">
              <a:buNone/>
            </a:pPr>
            <a:r>
              <a:rPr lang="it-IT" dirty="0"/>
              <a:t>U</a:t>
            </a:r>
            <a:r>
              <a:rPr lang="it-IT" dirty="0" smtClean="0"/>
              <a:t>n’analisi successiva dovrebbe far capire di più sulla tipologia di accesso, ovvero è importante capire, ai fini di una programmazione, quali sono i profili, cioè le variabili associate ai pazienti e le variabili strutturali, a cui corrispondono durate di gestazione/permanenza anomale e non accettabili.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82D0-35FD-44C7-9079-4986F7058750}" type="slidenum">
              <a:rPr lang="it-IT" smtClean="0"/>
              <a:pPr/>
              <a:t>17</a:t>
            </a:fld>
            <a:r>
              <a:rPr lang="it-IT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xmlns="" val="64942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82D0-35FD-44C7-9079-4986F7058750}" type="slidenum">
              <a:rPr lang="it-IT" sz="1800" smtClean="0"/>
              <a:pPr/>
              <a:t>18</a:t>
            </a:fld>
            <a:r>
              <a:rPr lang="it-IT" sz="1800" dirty="0"/>
              <a:t>/19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83474" y="1802675"/>
            <a:ext cx="10890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u="sng" dirty="0" smtClean="0"/>
              <a:t>Grazie per l’attenzione</a:t>
            </a:r>
            <a:endParaRPr lang="it-IT" sz="4800" b="1" u="sng" dirty="0"/>
          </a:p>
        </p:txBody>
      </p:sp>
    </p:spTree>
    <p:extLst>
      <p:ext uri="{BB962C8B-B14F-4D97-AF65-F5344CB8AC3E}">
        <p14:creationId xmlns:p14="http://schemas.microsoft.com/office/powerpoint/2010/main" xmlns="" val="38618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chemeClr val="accent1"/>
                </a:solidFill>
              </a:rPr>
              <a:t>INDICE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400" dirty="0" smtClean="0"/>
              <a:t> DATABASE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 smtClean="0"/>
              <a:t> VARIABILI UTILI ALLO STUDIO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 smtClean="0"/>
              <a:t> I1, I2, I3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 smtClean="0"/>
              <a:t> QUALITÀ DEL DATO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 smtClean="0"/>
              <a:t> ANALISI DEI DATI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82D0-35FD-44C7-9079-4986F7058750}" type="slidenum">
              <a:rPr lang="it-IT" smtClean="0"/>
              <a:pPr/>
              <a:t>2</a:t>
            </a:fld>
            <a:r>
              <a:rPr lang="it-IT" dirty="0" smtClean="0"/>
              <a:t>/19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408819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chemeClr val="accent1"/>
                </a:solidFill>
              </a:rPr>
              <a:t>DATABASE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2446626"/>
            <a:ext cx="10058400" cy="295268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sz="2800" dirty="0" smtClean="0"/>
              <a:t>database EMUR sugli accessi ai PS siciliani nel 2015, 2016 e 2017 .</a:t>
            </a:r>
          </a:p>
          <a:p>
            <a:pPr marL="0" indent="0" algn="ctr">
              <a:buNone/>
            </a:pPr>
            <a:r>
              <a:rPr lang="it-IT" sz="2800" dirty="0" smtClean="0"/>
              <a:t>	- 1.691.050 </a:t>
            </a:r>
            <a:r>
              <a:rPr lang="it-IT" sz="2800" dirty="0" smtClean="0"/>
              <a:t> </a:t>
            </a:r>
            <a:r>
              <a:rPr lang="it-IT" sz="2800" dirty="0" smtClean="0"/>
              <a:t>accessi</a:t>
            </a:r>
            <a:r>
              <a:rPr lang="it-IT" sz="2800" dirty="0" smtClean="0"/>
              <a:t>  </a:t>
            </a:r>
            <a:r>
              <a:rPr lang="it-IT" sz="2800" dirty="0" smtClean="0"/>
              <a:t>2015 </a:t>
            </a:r>
          </a:p>
          <a:p>
            <a:pPr marL="0" indent="0" algn="ctr">
              <a:buNone/>
            </a:pPr>
            <a:r>
              <a:rPr lang="it-IT" sz="2800" dirty="0" smtClean="0"/>
              <a:t>  </a:t>
            </a:r>
            <a:r>
              <a:rPr lang="it-IT" sz="2800" dirty="0" smtClean="0"/>
              <a:t>- </a:t>
            </a:r>
            <a:r>
              <a:rPr lang="it-IT" sz="2800" dirty="0" smtClean="0"/>
              <a:t>1790530  </a:t>
            </a:r>
            <a:r>
              <a:rPr lang="it-IT" sz="2800" dirty="0" smtClean="0"/>
              <a:t>nel </a:t>
            </a:r>
            <a:r>
              <a:rPr lang="it-IT" sz="2800" dirty="0" smtClean="0"/>
              <a:t>2016 </a:t>
            </a:r>
          </a:p>
          <a:p>
            <a:pPr marL="0" indent="0" algn="ctr">
              <a:buNone/>
            </a:pPr>
            <a:r>
              <a:rPr lang="it-IT" sz="2800" dirty="0" smtClean="0"/>
              <a:t>- 1721061 nel 2017</a:t>
            </a:r>
            <a:endParaRPr lang="it-IT" sz="2800" dirty="0" smtClean="0"/>
          </a:p>
          <a:p>
            <a:pPr marL="0" indent="0" algn="ctr">
              <a:buNone/>
            </a:pPr>
            <a:endParaRPr lang="it-IT" sz="2800" dirty="0" smtClean="0"/>
          </a:p>
          <a:p>
            <a:pPr marL="0" indent="0" algn="ctr">
              <a:buNone/>
            </a:pPr>
            <a:r>
              <a:rPr lang="it-IT" sz="2800" dirty="0" smtClean="0"/>
              <a:t>63/65  </a:t>
            </a:r>
            <a:r>
              <a:rPr lang="it-IT" sz="2800" dirty="0"/>
              <a:t>istituti </a:t>
            </a:r>
            <a:r>
              <a:rPr lang="it-IT" sz="2800" dirty="0" smtClean="0"/>
              <a:t> e 52 </a:t>
            </a:r>
            <a:r>
              <a:rPr lang="it-IT" sz="2800" dirty="0"/>
              <a:t>variabili</a:t>
            </a:r>
            <a:r>
              <a:rPr lang="it-IT" sz="2800" dirty="0" smtClean="0"/>
              <a:t>,</a:t>
            </a:r>
          </a:p>
          <a:p>
            <a:pPr marL="0" indent="0" algn="ctr">
              <a:buNone/>
            </a:pPr>
            <a:r>
              <a:rPr lang="it-IT" sz="2800" dirty="0" smtClean="0"/>
              <a:t> </a:t>
            </a:r>
            <a:r>
              <a:rPr lang="it-IT" sz="2800" dirty="0"/>
              <a:t>l’unità statistica </a:t>
            </a:r>
            <a:r>
              <a:rPr lang="it-IT" sz="2800" dirty="0" smtClean="0"/>
              <a:t>è </a:t>
            </a:r>
            <a:r>
              <a:rPr lang="it-IT" sz="2800" dirty="0"/>
              <a:t>l’accesso al PS 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82D0-35FD-44C7-9079-4986F7058750}" type="slidenum">
              <a:rPr lang="it-IT" smtClean="0"/>
              <a:pPr/>
              <a:t>3</a:t>
            </a:fld>
            <a:r>
              <a:rPr lang="it-IT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xmlns="" val="258549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chemeClr val="accent1"/>
                </a:solidFill>
              </a:rPr>
              <a:t>VARIABILI UTILI ALLO STUDIO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97280" y="1963300"/>
            <a:ext cx="9222377" cy="224676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Codice Istituto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Campi Entrata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Triage</a:t>
            </a:r>
            <a:endParaRPr lang="it-IT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Campi 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Presa In Carico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Campi 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Dimissione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rabicPeriod"/>
            </a:pP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Esito Trattamento</a:t>
            </a:r>
          </a:p>
          <a:p>
            <a:pPr marL="228600" indent="-514350">
              <a:buClr>
                <a:schemeClr val="accent1"/>
              </a:buClr>
              <a:buFont typeface="+mj-lt"/>
              <a:buAutoNum type="arabicPeriod"/>
            </a:pPr>
            <a:r>
              <a:rPr lang="it-IT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Codice Specialità Reparto</a:t>
            </a:r>
          </a:p>
          <a:p>
            <a:pPr marL="457200" indent="-457200">
              <a:buFont typeface="+mj-lt"/>
              <a:buAutoNum type="arabicPeriod"/>
            </a:pPr>
            <a:endParaRPr lang="it-IT" sz="24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82D0-35FD-44C7-9079-4986F7058750}" type="slidenum">
              <a:rPr lang="it-IT" smtClean="0"/>
              <a:pPr/>
              <a:t>4</a:t>
            </a:fld>
            <a:r>
              <a:rPr lang="it-IT" dirty="0"/>
              <a:t>/19</a:t>
            </a:r>
          </a:p>
        </p:txBody>
      </p:sp>
    </p:spTree>
    <p:extLst>
      <p:ext uri="{BB962C8B-B14F-4D97-AF65-F5344CB8AC3E}">
        <p14:creationId xmlns:p14="http://schemas.microsoft.com/office/powerpoint/2010/main" xmlns="" val="27346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659675"/>
          </a:xfrm>
        </p:spPr>
        <p:txBody>
          <a:bodyPr>
            <a:noAutofit/>
          </a:bodyPr>
          <a:lstStyle/>
          <a:p>
            <a:pPr algn="ctr"/>
            <a:r>
              <a:rPr lang="it-IT" sz="4400" b="1" dirty="0" smtClean="0"/>
              <a:t>I1, I2, I3</a:t>
            </a:r>
            <a:endParaRPr lang="it-IT" sz="4400" b="1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97874"/>
            <a:ext cx="3200400" cy="4902926"/>
          </a:xfrm>
        </p:spPr>
        <p:txBody>
          <a:bodyPr>
            <a:normAutofit/>
          </a:bodyPr>
          <a:lstStyle/>
          <a:p>
            <a:r>
              <a:rPr lang="it-IT" sz="2000" dirty="0"/>
              <a:t>Esse sono state estrapolate per poter creare i seguenti intervalli: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Attesa, I1;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sz="2000" dirty="0" smtClean="0"/>
              <a:t>Gestione , </a:t>
            </a:r>
            <a:r>
              <a:rPr lang="it-IT" sz="2000" dirty="0"/>
              <a:t>I2;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Permanenza, I3=I1+I2;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Essi sono ottenuti definendo gli istanti T1, T2, T3: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Entrata, T1;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Presa in carico, T2;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Dimissione, T3;</a:t>
            </a:r>
          </a:p>
        </p:txBody>
      </p:sp>
      <p:pic>
        <p:nvPicPr>
          <p:cNvPr id="1026" name="Picture 2" descr="barre temp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9154" y="1358537"/>
            <a:ext cx="7987918" cy="420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82D0-35FD-44C7-9079-4986F7058750}" type="slidenum">
              <a:rPr lang="it-IT" sz="1800" smtClean="0"/>
              <a:pPr/>
              <a:t>5</a:t>
            </a:fld>
            <a:r>
              <a:rPr lang="it-IT" sz="1800" dirty="0"/>
              <a:t>/19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389120" y="2124891"/>
            <a:ext cx="1907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sng" dirty="0" smtClean="0"/>
              <a:t>Pronto soccorso</a:t>
            </a:r>
            <a:endParaRPr lang="it-IT" u="sng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085501" y="1645920"/>
            <a:ext cx="205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sng" dirty="0" smtClean="0"/>
              <a:t>Esito trattamento</a:t>
            </a:r>
            <a:endParaRPr lang="it-IT" u="sng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9900527" y="775063"/>
            <a:ext cx="2206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sng" dirty="0" smtClean="0"/>
              <a:t>Codice specialità reparto</a:t>
            </a:r>
            <a:endParaRPr lang="it-IT" u="sng" dirty="0"/>
          </a:p>
        </p:txBody>
      </p:sp>
    </p:spTree>
    <p:extLst>
      <p:ext uri="{BB962C8B-B14F-4D97-AF65-F5344CB8AC3E}">
        <p14:creationId xmlns:p14="http://schemas.microsoft.com/office/powerpoint/2010/main" xmlns="" val="56364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914400"/>
            <a:ext cx="10058400" cy="82296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chemeClr val="accent1"/>
                </a:solidFill>
              </a:rPr>
              <a:t>QUALITÀ DEL DATO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82D0-35FD-44C7-9079-4986F7058750}" type="slidenum">
              <a:rPr lang="it-IT" smtClean="0"/>
              <a:pPr/>
              <a:t>6</a:t>
            </a:fld>
            <a:r>
              <a:rPr lang="it-IT" dirty="0"/>
              <a:t>/19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z="1800" dirty="0" smtClean="0"/>
          </a:p>
          <a:p>
            <a:r>
              <a:rPr lang="it-IT" sz="2400" dirty="0" smtClean="0"/>
              <a:t>-miglioramento nel corso degli anni</a:t>
            </a:r>
          </a:p>
          <a:p>
            <a:r>
              <a:rPr lang="it-IT" sz="2400" dirty="0" smtClean="0"/>
              <a:t>- diversità dei software utilizzati dai vari presidi, numero di NA variabile da istituto a istituto (varia dal 32% di Villa Sofia al 5% di </a:t>
            </a:r>
            <a:r>
              <a:rPr lang="it-IT" sz="2400" dirty="0" err="1" smtClean="0"/>
              <a:t>Nesima</a:t>
            </a:r>
            <a:r>
              <a:rPr lang="it-IT" sz="2400" dirty="0" smtClean="0"/>
              <a:t>)</a:t>
            </a:r>
            <a:endParaRPr lang="it-IT" sz="2400" dirty="0" smtClean="0"/>
          </a:p>
          <a:p>
            <a:r>
              <a:rPr lang="it-IT" sz="2400" dirty="0" smtClean="0"/>
              <a:t>- diversità codifica triage</a:t>
            </a:r>
          </a:p>
          <a:p>
            <a:r>
              <a:rPr lang="it-IT" sz="2400" dirty="0" err="1" smtClean="0"/>
              <a:t>…………………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23648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82D0-35FD-44C7-9079-4986F7058750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8350" y="509588"/>
            <a:ext cx="81153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Accessi per istituto nel 2017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82D0-35FD-44C7-9079-4986F7058750}" type="slidenum">
              <a:rPr lang="it-IT" smtClean="0"/>
              <a:pPr/>
              <a:t>8</a:t>
            </a:fld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A82D0-35FD-44C7-9079-4986F7058750}" type="slidenum">
              <a:rPr lang="it-IT" sz="1800" smtClean="0"/>
              <a:pPr/>
              <a:t>9</a:t>
            </a:fld>
            <a:r>
              <a:rPr lang="it-IT" sz="1800" dirty="0"/>
              <a:t>/19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3639" y="1690777"/>
            <a:ext cx="8659862" cy="301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1036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83</TotalTime>
  <Words>578</Words>
  <Application>Microsoft Office PowerPoint</Application>
  <PresentationFormat>Personalizzato</PresentationFormat>
  <Paragraphs>170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Retrospettivo</vt:lpstr>
      <vt:lpstr>  I PRONTI SOCCORSI IN SICILIA: UN’ANALISI ESPLORATIVA DEGLI ACCESSI NEL 2017 </vt:lpstr>
      <vt:lpstr>INDICE</vt:lpstr>
      <vt:lpstr>DATABASE</vt:lpstr>
      <vt:lpstr>VARIABILI UTILI ALLO STUDIO</vt:lpstr>
      <vt:lpstr>I1, I2, I3</vt:lpstr>
      <vt:lpstr>QUALITÀ DEL DATO</vt:lpstr>
      <vt:lpstr>Diapositiva 7</vt:lpstr>
      <vt:lpstr>Accessi per istituto nel 2017</vt:lpstr>
      <vt:lpstr>Diapositiva 9</vt:lpstr>
      <vt:lpstr>Percentuale di fantasmi dimessi dopo le 24 e dopo le 48 ore nei grandi istituti (2017)  </vt:lpstr>
      <vt:lpstr>Percentuale di fantasmi dimessi dopo le 24 e dopo le 48 ore nei medio-grandi istituti (2017)</vt:lpstr>
      <vt:lpstr>Diapositiva 12</vt:lpstr>
      <vt:lpstr>Diapositiva 13</vt:lpstr>
      <vt:lpstr>GESTIONE PER REPARTO</vt:lpstr>
      <vt:lpstr>Diapositiva 15</vt:lpstr>
      <vt:lpstr>INDICATORI DI PERFORMANCE</vt:lpstr>
      <vt:lpstr>CONCLUSIONI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PRONTI SOCCORSI IN SICILIA: UN’ANALISI ESPLORATIVA DEGLI ACCESSI NEL 2015</dc:title>
  <dc:creator>Giuseppe Capizzi</dc:creator>
  <cp:lastModifiedBy>Massimo Attanasio</cp:lastModifiedBy>
  <cp:revision>97</cp:revision>
  <dcterms:created xsi:type="dcterms:W3CDTF">2017-09-27T19:12:17Z</dcterms:created>
  <dcterms:modified xsi:type="dcterms:W3CDTF">2018-05-22T17:55:36Z</dcterms:modified>
</cp:coreProperties>
</file>